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8" r:id="rId3"/>
    <p:sldMasterId id="2147483674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65" r:id="rId8"/>
    <p:sldId id="266" r:id="rId9"/>
    <p:sldId id="268" r:id="rId10"/>
    <p:sldId id="284" r:id="rId11"/>
    <p:sldId id="269" r:id="rId12"/>
    <p:sldId id="277" r:id="rId13"/>
    <p:sldId id="285" r:id="rId14"/>
    <p:sldId id="259" r:id="rId15"/>
    <p:sldId id="270" r:id="rId16"/>
    <p:sldId id="271" r:id="rId17"/>
    <p:sldId id="272" r:id="rId18"/>
    <p:sldId id="273" r:id="rId19"/>
    <p:sldId id="286" r:id="rId20"/>
    <p:sldId id="275" r:id="rId21"/>
    <p:sldId id="288" r:id="rId22"/>
  </p:sldIdLst>
  <p:sldSz cx="12192000" cy="6858000"/>
  <p:notesSz cx="6858000" cy="9144000"/>
  <p:custDataLst>
    <p:tags r:id="rId2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3688" userDrawn="1">
          <p15:clr>
            <a:srgbClr val="A4A3A4"/>
          </p15:clr>
        </p15:guide>
        <p15:guide id="10" pos="3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8B8B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200" y="744"/>
      </p:cViewPr>
      <p:guideLst>
        <p:guide orient="horz" pos="2160"/>
        <p:guide orient="horz" pos="436"/>
        <p:guide orient="horz" pos="119"/>
        <p:guide orient="horz" pos="4156"/>
        <p:guide orient="horz" pos="890"/>
        <p:guide pos="3840"/>
        <p:guide pos="211"/>
        <p:guide pos="7469"/>
        <p:guide pos="3688"/>
        <p:guide pos="399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-301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B5D9A-C2F1-4FFB-83CC-A186914A64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880FF-5A4E-4F25-9CEE-0D75F7C3E5E1}" type="datetimeFigureOut">
              <a:rPr lang="de-DE" smtClean="0"/>
              <a:pPr/>
              <a:t>09.10.19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F1D7-8377-4A76-8F5D-3E76EEE25737}" type="datetimeFigureOut">
              <a:rPr lang="de-DE" smtClean="0"/>
              <a:pPr/>
              <a:t>09.10.19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0C133-2FF1-4A65-8FB9-994063EC25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  <a:p>
            <a:pPr lvl="0"/>
            <a:endParaRPr lang="de-DE" dirty="0"/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961200"/>
          </a:xfr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no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aseline="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Institute for Automotive Engineering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 (ika)</a:t>
            </a:r>
            <a:endParaRPr lang="en-GB" sz="1800" noProof="0">
              <a:latin typeface="Arial" pitchFamily="34" charset="0"/>
              <a:cs typeface="Arial" pitchFamily="34" charset="0"/>
            </a:endParaRP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Steinbachstr. 7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80 xxxxx</a:t>
            </a:r>
          </a:p>
          <a:p>
            <a:pPr lvl="0"/>
            <a:r>
              <a:rPr lang="en-GB" noProof="0"/>
              <a:t>+49 241 80 22147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fr-FR" dirty="0"/>
              <a:t>+49 241 8861 xxx</a:t>
            </a:r>
          </a:p>
          <a:p>
            <a:pPr lvl="0"/>
            <a:r>
              <a:rPr lang="fr-FR" dirty="0"/>
              <a:t>+49 241 8861 110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xxxxx@fka.de</a:t>
            </a:r>
            <a:endParaRPr lang="de-DE" dirty="0"/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en-GB" noProof="0"/>
              <a:t>Veranstaltung</a:t>
            </a:r>
            <a:br>
              <a:rPr lang="en-GB" noProof="0"/>
            </a:br>
            <a:r>
              <a:rPr lang="en-GB" noProof="0"/>
              <a:t>(Veranstaltungstitel, Arial 20pt Fett</a:t>
            </a:r>
            <a:br>
              <a:rPr lang="en-GB" noProof="0"/>
            </a:br>
            <a:r>
              <a:rPr lang="en-GB" noProof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en-GB" sz="1800" noProof="0" dirty="0" err="1">
                <a:latin typeface="Arial" pitchFamily="34" charset="0"/>
                <a:cs typeface="Arial" pitchFamily="34" charset="0"/>
              </a:rPr>
              <a:t>Steinbachstr</a:t>
            </a:r>
            <a:r>
              <a:rPr lang="en-GB" sz="1800" noProof="0" dirty="0">
                <a:latin typeface="Arial" pitchFamily="34" charset="0"/>
                <a:cs typeface="Arial" pitchFamily="34" charset="0"/>
              </a:rPr>
              <a:t>. 7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8861 xxx</a:t>
            </a:r>
          </a:p>
          <a:p>
            <a:pPr lvl="0"/>
            <a:r>
              <a:rPr lang="en-GB" noProof="0"/>
              <a:t>+49 241 8861 110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xxxxx@fka.de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Institut für Kraftfahrzeuge (ika)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+49 241 80 </a:t>
            </a:r>
            <a:r>
              <a:rPr lang="de-DE" dirty="0" err="1"/>
              <a:t>xxxxx</a:t>
            </a:r>
            <a:endParaRPr lang="de-DE" dirty="0"/>
          </a:p>
          <a:p>
            <a:pPr lvl="0"/>
            <a:r>
              <a:rPr lang="de-DE" dirty="0"/>
              <a:t>+49 241 80 22147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defRPr/>
            </a:lvl1pPr>
          </a:lstStyle>
          <a:p>
            <a:r>
              <a:rPr lang="en-GB" noProof="0" dirty="0" err="1"/>
              <a:t>Veranstaltung</a:t>
            </a:r>
            <a:br>
              <a:rPr lang="en-GB" noProof="0" dirty="0"/>
            </a:br>
            <a:r>
              <a:rPr lang="en-GB" noProof="0" dirty="0"/>
              <a:t>(</a:t>
            </a:r>
            <a:r>
              <a:rPr lang="en-GB" noProof="0" dirty="0" err="1"/>
              <a:t>Veranstaltungstitel</a:t>
            </a:r>
            <a:r>
              <a:rPr lang="en-GB" noProof="0" dirty="0"/>
              <a:t>, Arial 20pt </a:t>
            </a:r>
            <a:r>
              <a:rPr lang="en-GB" noProof="0" dirty="0" err="1"/>
              <a:t>Fett</a:t>
            </a:r>
            <a:br>
              <a:rPr lang="en-GB" noProof="0" dirty="0"/>
            </a:br>
            <a:r>
              <a:rPr lang="en-GB" noProof="0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/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7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think-cell Folie" r:id="rId10" imgW="360" imgH="360" progId="">
                  <p:embed/>
                </p:oleObj>
              </mc:Choice>
              <mc:Fallback>
                <p:oleObj name="think-cell Folie" r:id="rId10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5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pic>
        <p:nvPicPr>
          <p:cNvPr id="9" name="Logo"/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13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14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5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6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7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8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  <p:sp>
        <p:nvSpPr>
          <p:cNvPr id="19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20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baseline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 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1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grpSp>
        <p:nvGrpSpPr>
          <p:cNvPr id="19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20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1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2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3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4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Aachen, 01. November 2019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Christian Geller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Entwicklung eines Tools zur automatisierten Erstellung komplexer Straßennetze ausgehend von einer logischen Beschreibung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CES Seminararbeit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für Kraftfahrzeuge (ika)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263352" y="364428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12449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X-Kreuzung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Input: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Output: 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D5C9FD1D-3DFD-B843-9708-A7733BB37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5713" y="2471093"/>
            <a:ext cx="5519737" cy="3104852"/>
          </a:xfr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9A5DCE8-D39D-4F4C-B346-809303379FF3}"/>
              </a:ext>
            </a:extLst>
          </p:cNvPr>
          <p:cNvSpPr txBox="1"/>
          <p:nvPr/>
        </p:nvSpPr>
        <p:spPr>
          <a:xfrm>
            <a:off x="609924" y="1700809"/>
            <a:ext cx="260575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/>
              <a:t>&lt;</a:t>
            </a:r>
            <a:r>
              <a:rPr lang="de-CH" sz="800" dirty="0" err="1"/>
              <a:t>roadNetwork</a:t>
            </a:r>
            <a:r>
              <a:rPr lang="de-CH" sz="800" dirty="0"/>
              <a:t>&gt;</a:t>
            </a:r>
          </a:p>
          <a:p>
            <a:r>
              <a:rPr lang="de-CH" sz="800" dirty="0"/>
              <a:t>  &lt;</a:t>
            </a:r>
            <a:r>
              <a:rPr lang="de-CH" sz="800" dirty="0" err="1"/>
              <a:t>segments</a:t>
            </a:r>
            <a:r>
              <a:rPr lang="de-CH" sz="800" dirty="0"/>
              <a:t>&gt; </a:t>
            </a:r>
          </a:p>
          <a:p>
            <a:r>
              <a:rPr lang="de-CH" sz="800" dirty="0"/>
              <a:t>    &lt;</a:t>
            </a:r>
            <a:r>
              <a:rPr lang="de-CH" sz="800" dirty="0" err="1"/>
              <a:t>xjunction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="1" type="2M"&gt; </a:t>
            </a:r>
          </a:p>
          <a:p>
            <a:r>
              <a:rPr lang="de-CH" sz="800" dirty="0"/>
              <a:t>      &lt;</a:t>
            </a:r>
            <a:r>
              <a:rPr lang="de-CH" sz="800" dirty="0" err="1"/>
              <a:t>road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="1" type="</a:t>
            </a:r>
            <a:r>
              <a:rPr lang="de-CH" sz="800" dirty="0" err="1"/>
              <a:t>town</a:t>
            </a:r>
            <a:r>
              <a:rPr lang="de-CH" sz="800" dirty="0"/>
              <a:t>" &gt;</a:t>
            </a:r>
            <a:br>
              <a:rPr lang="de-CH" sz="800" dirty="0"/>
            </a:br>
            <a:r>
              <a:rPr lang="de-CH" sz="800" dirty="0"/>
              <a:t>        &lt;</a:t>
            </a:r>
            <a:r>
              <a:rPr lang="de-CH" sz="800" dirty="0" err="1"/>
              <a:t>referenceLine</a:t>
            </a:r>
            <a:r>
              <a:rPr lang="de-CH" sz="800" dirty="0"/>
              <a:t>&gt;</a:t>
            </a:r>
          </a:p>
          <a:p>
            <a:r>
              <a:rPr lang="de-CH" sz="800" dirty="0"/>
              <a:t>          &lt;</a:t>
            </a:r>
            <a:r>
              <a:rPr lang="de-CH" sz="800" dirty="0" err="1"/>
              <a:t>geometry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="1" </a:t>
            </a:r>
            <a:r>
              <a:rPr lang="de-CH" sz="800" dirty="0" err="1"/>
              <a:t>length</a:t>
            </a:r>
            <a:r>
              <a:rPr lang="de-CH" sz="800" dirty="0"/>
              <a:t>="200" type="</a:t>
            </a:r>
            <a:r>
              <a:rPr lang="de-CH" sz="800" dirty="0" err="1"/>
              <a:t>line</a:t>
            </a:r>
            <a:r>
              <a:rPr lang="de-CH" sz="800" dirty="0"/>
              <a:t>"/&gt; </a:t>
            </a:r>
          </a:p>
          <a:p>
            <a:r>
              <a:rPr lang="de-CH" sz="800" dirty="0"/>
              <a:t>        &lt;/</a:t>
            </a:r>
            <a:r>
              <a:rPr lang="de-CH" sz="800" dirty="0" err="1"/>
              <a:t>referenceLine</a:t>
            </a:r>
            <a:r>
              <a:rPr lang="de-CH" sz="800" dirty="0"/>
              <a:t>&gt;</a:t>
            </a:r>
          </a:p>
          <a:p>
            <a:r>
              <a:rPr lang="de-CH" sz="800" dirty="0"/>
              <a:t>      &lt;/</a:t>
            </a:r>
            <a:r>
              <a:rPr lang="de-CH" sz="800" dirty="0" err="1"/>
              <a:t>road</a:t>
            </a:r>
            <a:r>
              <a:rPr lang="de-CH" sz="800" dirty="0"/>
              <a:t>&gt; </a:t>
            </a:r>
          </a:p>
          <a:p>
            <a:r>
              <a:rPr lang="de-CH" sz="800" dirty="0"/>
              <a:t>      &lt;</a:t>
            </a:r>
            <a:r>
              <a:rPr lang="de-CH" sz="800" dirty="0" err="1"/>
              <a:t>road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="2" type="</a:t>
            </a:r>
            <a:r>
              <a:rPr lang="de-CH" sz="800" dirty="0" err="1"/>
              <a:t>town</a:t>
            </a:r>
            <a:r>
              <a:rPr lang="de-CH" sz="800" dirty="0"/>
              <a:t>" &gt;</a:t>
            </a:r>
            <a:br>
              <a:rPr lang="de-CH" sz="800" dirty="0"/>
            </a:br>
            <a:r>
              <a:rPr lang="de-CH" sz="800" dirty="0"/>
              <a:t>        &lt;</a:t>
            </a:r>
            <a:r>
              <a:rPr lang="de-CH" sz="800" dirty="0" err="1"/>
              <a:t>referenceLine</a:t>
            </a:r>
            <a:r>
              <a:rPr lang="de-CH" sz="800" dirty="0"/>
              <a:t>&gt; </a:t>
            </a:r>
          </a:p>
          <a:p>
            <a:r>
              <a:rPr lang="de-CH" sz="800" dirty="0"/>
              <a:t>          &lt;</a:t>
            </a:r>
            <a:r>
              <a:rPr lang="de-CH" sz="800" dirty="0" err="1"/>
              <a:t>geometry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="1" </a:t>
            </a:r>
            <a:r>
              <a:rPr lang="de-CH" sz="800" dirty="0" err="1"/>
              <a:t>length</a:t>
            </a:r>
            <a:r>
              <a:rPr lang="de-CH" sz="800" dirty="0"/>
              <a:t>="200" type="</a:t>
            </a:r>
            <a:r>
              <a:rPr lang="de-CH" sz="800" dirty="0" err="1"/>
              <a:t>line</a:t>
            </a:r>
            <a:r>
              <a:rPr lang="de-CH" sz="800" dirty="0"/>
              <a:t>"/&gt; </a:t>
            </a:r>
          </a:p>
          <a:p>
            <a:r>
              <a:rPr lang="de-CH" sz="800" dirty="0"/>
              <a:t>        &lt;/</a:t>
            </a:r>
            <a:r>
              <a:rPr lang="de-CH" sz="800" dirty="0" err="1"/>
              <a:t>referenceLine</a:t>
            </a:r>
            <a:r>
              <a:rPr lang="de-CH" sz="800" dirty="0"/>
              <a:t>&gt;</a:t>
            </a:r>
          </a:p>
          <a:p>
            <a:r>
              <a:rPr lang="de-CH" sz="800" dirty="0"/>
              <a:t>      &lt;/</a:t>
            </a:r>
            <a:r>
              <a:rPr lang="de-CH" sz="800" dirty="0" err="1"/>
              <a:t>road</a:t>
            </a:r>
            <a:r>
              <a:rPr lang="de-CH" sz="800" dirty="0"/>
              <a:t>&gt; </a:t>
            </a:r>
          </a:p>
          <a:p>
            <a:r>
              <a:rPr lang="de-CH" sz="800" dirty="0"/>
              <a:t>      &lt;</a:t>
            </a:r>
            <a:r>
              <a:rPr lang="de-CH" sz="800" dirty="0" err="1"/>
              <a:t>intersectionPoint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="1" </a:t>
            </a:r>
            <a:r>
              <a:rPr lang="de-CH" sz="800" dirty="0" err="1"/>
              <a:t>refId</a:t>
            </a:r>
            <a:r>
              <a:rPr lang="de-CH" sz="800" dirty="0"/>
              <a:t>="1" s="100"&gt; </a:t>
            </a:r>
          </a:p>
          <a:p>
            <a:r>
              <a:rPr lang="de-CH" sz="800" dirty="0"/>
              <a:t>        &lt;</a:t>
            </a:r>
            <a:r>
              <a:rPr lang="de-CH" sz="800" dirty="0" err="1"/>
              <a:t>adRoad</a:t>
            </a:r>
            <a:r>
              <a:rPr lang="de-CH" sz="800" dirty="0"/>
              <a:t> </a:t>
            </a:r>
            <a:r>
              <a:rPr lang="de-CH" sz="800" dirty="0" err="1"/>
              <a:t>id</a:t>
            </a:r>
            <a:r>
              <a:rPr lang="de-CH" sz="800" dirty="0"/>
              <a:t>="2" s="100" angle="1.57"/&gt;</a:t>
            </a:r>
          </a:p>
          <a:p>
            <a:r>
              <a:rPr lang="de-CH" sz="800" dirty="0"/>
              <a:t>      &lt;/</a:t>
            </a:r>
            <a:r>
              <a:rPr lang="de-CH" sz="800" dirty="0" err="1"/>
              <a:t>intersectionPoint</a:t>
            </a:r>
            <a:r>
              <a:rPr lang="de-CH" sz="800" dirty="0"/>
              <a:t>&gt; </a:t>
            </a:r>
          </a:p>
          <a:p>
            <a:r>
              <a:rPr lang="de-CH" sz="800" dirty="0"/>
              <a:t>    &lt;/</a:t>
            </a:r>
            <a:r>
              <a:rPr lang="de-CH" sz="800" dirty="0" err="1"/>
              <a:t>xjunction</a:t>
            </a:r>
            <a:r>
              <a:rPr lang="de-CH" sz="800" dirty="0"/>
              <a:t>&gt; </a:t>
            </a:r>
          </a:p>
          <a:p>
            <a:r>
              <a:rPr lang="de-CH" sz="800" dirty="0"/>
              <a:t>  &lt;/</a:t>
            </a:r>
            <a:r>
              <a:rPr lang="de-CH" sz="800" dirty="0" err="1"/>
              <a:t>segments</a:t>
            </a:r>
            <a:r>
              <a:rPr lang="de-CH" sz="800" dirty="0"/>
              <a:t>&gt; </a:t>
            </a:r>
          </a:p>
          <a:p>
            <a:r>
              <a:rPr lang="de-CH" sz="800" dirty="0"/>
              <a:t>&lt;/</a:t>
            </a:r>
            <a:r>
              <a:rPr lang="de-CH" sz="800" dirty="0" err="1"/>
              <a:t>roadNetwork</a:t>
            </a:r>
            <a:r>
              <a:rPr lang="de-CH" sz="800" dirty="0"/>
              <a:t>&gt;</a:t>
            </a:r>
            <a:endParaRPr lang="de-DE" sz="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32CB56-DC33-2A46-8545-43F42926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381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97A062-3DBA-1C41-BB3B-7044067871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2" r="-242"/>
          <a:stretch/>
        </p:blipFill>
        <p:spPr>
          <a:xfrm>
            <a:off x="6791102" y="1195381"/>
            <a:ext cx="5064348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T-Kreuzung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Input: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</a:t>
            </a:r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530A3B1E-78CE-FD48-83B3-9DC9E405BF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9444" r="-19414"/>
          <a:stretch/>
        </p:blipFill>
        <p:spPr>
          <a:xfrm>
            <a:off x="5853600" y="1124744"/>
            <a:ext cx="6998400" cy="5040000"/>
          </a:xfrm>
        </p:spPr>
      </p:pic>
    </p:spTree>
    <p:extLst>
      <p:ext uri="{BB962C8B-B14F-4D97-AF65-F5344CB8AC3E}">
        <p14:creationId xmlns:p14="http://schemas.microsoft.com/office/powerpoint/2010/main" val="422338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X-Kreuzung mit optionalen Nutzereingaben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Input: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</a:t>
            </a:r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F8209FD2-13C9-CE44-94C2-92746AE424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6231" y="2785269"/>
            <a:ext cx="4838700" cy="2476500"/>
          </a:xfrm>
        </p:spPr>
      </p:pic>
    </p:spTree>
    <p:extLst>
      <p:ext uri="{BB962C8B-B14F-4D97-AF65-F5344CB8AC3E}">
        <p14:creationId xmlns:p14="http://schemas.microsoft.com/office/powerpoint/2010/main" val="153052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T-Kreuzung mit optionalen Nutzereingaben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Input: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</a:t>
            </a:r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20E56624-AFB5-1A40-B8E9-2C630A7B7A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5713" y="2819934"/>
            <a:ext cx="5519737" cy="2407169"/>
          </a:xfrm>
        </p:spPr>
      </p:pic>
    </p:spTree>
    <p:extLst>
      <p:ext uri="{BB962C8B-B14F-4D97-AF65-F5344CB8AC3E}">
        <p14:creationId xmlns:p14="http://schemas.microsoft.com/office/powerpoint/2010/main" val="2550180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komplexes Straßennetzwerk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Input: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</a:t>
            </a:r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A3CDB288-4D00-C744-8DB4-44253386AA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05054" y="1447200"/>
            <a:ext cx="7371890" cy="4214048"/>
          </a:xfrm>
        </p:spPr>
      </p:pic>
    </p:spTree>
    <p:extLst>
      <p:ext uri="{BB962C8B-B14F-4D97-AF65-F5344CB8AC3E}">
        <p14:creationId xmlns:p14="http://schemas.microsoft.com/office/powerpoint/2010/main" val="362758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191344" y="45091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600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Zusammenfassung</a:t>
            </a:r>
          </a:p>
          <a:p>
            <a:r>
              <a:rPr lang="de-DE" dirty="0"/>
              <a:t>Generierung von konkreten Strecken, insbesondere Kreuzungen</a:t>
            </a:r>
          </a:p>
          <a:p>
            <a:r>
              <a:rPr lang="de-DE" dirty="0"/>
              <a:t>Verwendung von Annahmen und einer logischen Streckenbeschreibung</a:t>
            </a:r>
          </a:p>
          <a:p>
            <a:r>
              <a:rPr lang="de-DE" dirty="0"/>
              <a:t>Somit gewährleistete valide Straße</a:t>
            </a:r>
          </a:p>
          <a:p>
            <a:r>
              <a:rPr lang="de-DE" dirty="0"/>
              <a:t>Benutzerfreundliche und kurze Eingabedatei </a:t>
            </a:r>
          </a:p>
          <a:p>
            <a:r>
              <a:rPr lang="de-DE" dirty="0"/>
              <a:t>Eingabe von weiteren, optionalen Parametern ermöglicht komplexe Strukturen</a:t>
            </a:r>
          </a:p>
          <a:p>
            <a:r>
              <a:rPr lang="de-DE" dirty="0"/>
              <a:t>Ausgabe im gängigen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Ausblick</a:t>
            </a:r>
          </a:p>
          <a:p>
            <a:r>
              <a:rPr lang="de-DE" dirty="0"/>
              <a:t>Erweiterung für Autobahnen</a:t>
            </a:r>
          </a:p>
          <a:p>
            <a:r>
              <a:rPr lang="de-DE" dirty="0"/>
              <a:t>Erweiterung für weitere Fahrbahnmarkierungen oder Objekten</a:t>
            </a:r>
          </a:p>
          <a:p>
            <a:r>
              <a:rPr lang="de-DE" dirty="0"/>
              <a:t>Letztlich durch offenes </a:t>
            </a:r>
            <a:r>
              <a:rPr lang="de-DE" dirty="0" err="1"/>
              <a:t>openDRIVE</a:t>
            </a:r>
            <a:r>
              <a:rPr lang="de-DE" dirty="0"/>
              <a:t> Format jede mögliche Strecke denkbar</a:t>
            </a:r>
          </a:p>
        </p:txBody>
      </p:sp>
    </p:spTree>
    <p:extLst>
      <p:ext uri="{BB962C8B-B14F-4D97-AF65-F5344CB8AC3E}">
        <p14:creationId xmlns:p14="http://schemas.microsoft.com/office/powerpoint/2010/main" val="359387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r>
              <a:rPr lang="de-DE" sz="3600" b="1" dirty="0"/>
              <a:t>Vielen Dank für Eure Aufmerksamkeit </a:t>
            </a:r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b="1" dirty="0"/>
              <a:t>Fragen ? </a:t>
            </a:r>
          </a:p>
        </p:txBody>
      </p:sp>
    </p:spTree>
    <p:extLst>
      <p:ext uri="{BB962C8B-B14F-4D97-AF65-F5344CB8AC3E}">
        <p14:creationId xmlns:p14="http://schemas.microsoft.com/office/powerpoint/2010/main" val="395704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1844824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Simulationen zur Absicherung von automatisierten Fahrfunktionen</a:t>
            </a:r>
          </a:p>
          <a:p>
            <a:endParaRPr lang="de-DE" dirty="0"/>
          </a:p>
          <a:p>
            <a:r>
              <a:rPr lang="de-DE" dirty="0"/>
              <a:t>Streckenbeschreibungen für Verkehrssimulationen</a:t>
            </a:r>
          </a:p>
          <a:p>
            <a:pPr lvl="1"/>
            <a:r>
              <a:rPr lang="de-DE" dirty="0"/>
              <a:t>Strecken als Abbild der Realität (Händische Erstellung mit aufwendigen Tools)</a:t>
            </a:r>
          </a:p>
          <a:p>
            <a:pPr lvl="1"/>
            <a:r>
              <a:rPr lang="de-DE" dirty="0"/>
              <a:t>Mögliche, valide Strecken (Einhaltung von Grenzwerten) 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r>
              <a:rPr lang="de-DE" dirty="0"/>
              <a:t>Ziel ist Streckenbeschreibung im gängigem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4" y="3642761"/>
            <a:ext cx="5662487" cy="19464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0" b="33900"/>
          <a:stretch/>
        </p:blipFill>
        <p:spPr>
          <a:xfrm>
            <a:off x="6168008" y="3642761"/>
            <a:ext cx="5680768" cy="19507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25" y="2996952"/>
            <a:ext cx="4872750" cy="2482116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Allgemeine Streckenbeschreibung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Drei relevante Ebenen </a:t>
            </a:r>
          </a:p>
          <a:p>
            <a:pPr lvl="1"/>
            <a:r>
              <a:rPr lang="de-DE" dirty="0"/>
              <a:t>Straßenbegrenzung und Straßenmarkierung</a:t>
            </a:r>
          </a:p>
          <a:p>
            <a:pPr lvl="1"/>
            <a:r>
              <a:rPr lang="de-DE" dirty="0"/>
              <a:t>Stationäre Objekte: z.B. Beschilderung</a:t>
            </a:r>
          </a:p>
          <a:p>
            <a:pPr lvl="1"/>
            <a:r>
              <a:rPr lang="de-DE" dirty="0"/>
              <a:t>Quasistationäre Objekte: z.B. Baustellen</a:t>
            </a:r>
          </a:p>
          <a:p>
            <a:pPr lvl="1"/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Referenzlinie kann analytisch beschrieben werden</a:t>
            </a:r>
          </a:p>
          <a:p>
            <a:pPr lvl="1"/>
            <a:r>
              <a:rPr lang="de-DE" dirty="0"/>
              <a:t>Geraden</a:t>
            </a:r>
          </a:p>
          <a:p>
            <a:pPr lvl="1"/>
            <a:r>
              <a:rPr lang="de-DE" dirty="0"/>
              <a:t>Spiralen</a:t>
            </a:r>
          </a:p>
          <a:p>
            <a:pPr lvl="1"/>
            <a:r>
              <a:rPr lang="de-DE" dirty="0"/>
              <a:t>Kreisbögen</a:t>
            </a:r>
          </a:p>
          <a:p>
            <a:pPr lvl="1"/>
            <a:endParaRPr lang="de-DE" dirty="0"/>
          </a:p>
        </p:txBody>
      </p:sp>
      <p:pic>
        <p:nvPicPr>
          <p:cNvPr id="11" name="Inhaltsplatzhalt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8" y="2996952"/>
            <a:ext cx="5675843" cy="34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6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Abstraktionslevel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Funktionale Streckenbeschreibung</a:t>
            </a:r>
          </a:p>
          <a:p>
            <a:pPr lvl="1"/>
            <a:r>
              <a:rPr lang="de-DE" dirty="0"/>
              <a:t>Definition durch Beschreibungen</a:t>
            </a:r>
          </a:p>
          <a:p>
            <a:pPr lvl="1"/>
            <a:r>
              <a:rPr lang="de-DE" dirty="0"/>
              <a:t>Hohe Abstraktion</a:t>
            </a:r>
          </a:p>
          <a:p>
            <a:pPr lvl="1"/>
            <a:endParaRPr lang="de-DE" dirty="0"/>
          </a:p>
          <a:p>
            <a:r>
              <a:rPr lang="de-DE" dirty="0"/>
              <a:t>Logische Streckenbeschreibung</a:t>
            </a:r>
          </a:p>
          <a:p>
            <a:pPr lvl="1"/>
            <a:r>
              <a:rPr lang="de-DE" dirty="0"/>
              <a:t>Definition durch Parameter</a:t>
            </a:r>
          </a:p>
          <a:p>
            <a:pPr lvl="1"/>
            <a:r>
              <a:rPr lang="de-DE" dirty="0"/>
              <a:t>Fester Wertebereich für jeden Parameter</a:t>
            </a:r>
          </a:p>
          <a:p>
            <a:pPr lvl="2"/>
            <a:endParaRPr lang="de-DE" dirty="0"/>
          </a:p>
          <a:p>
            <a:r>
              <a:rPr lang="de-DE" dirty="0"/>
              <a:t>Konkrete Streckenbeschreibung</a:t>
            </a:r>
          </a:p>
          <a:p>
            <a:pPr lvl="1"/>
            <a:r>
              <a:rPr lang="de-DE" dirty="0"/>
              <a:t>Definition durch Parameter</a:t>
            </a:r>
          </a:p>
          <a:p>
            <a:pPr lvl="1"/>
            <a:r>
              <a:rPr lang="de-DE" dirty="0"/>
              <a:t>Fester Wert für jeden Parameter</a:t>
            </a:r>
          </a:p>
          <a:p>
            <a:pPr lvl="2"/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6" y="2349045"/>
            <a:ext cx="6266456" cy="33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Ziel der Arbeit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Generierung von konkreten Strecken zur Verwendung in Simulationen</a:t>
            </a:r>
          </a:p>
          <a:p>
            <a:pPr lvl="1"/>
            <a:r>
              <a:rPr lang="de-DE" dirty="0"/>
              <a:t>Fokus auf innerstädtische Kreuzungen</a:t>
            </a:r>
          </a:p>
          <a:p>
            <a:pPr lvl="1"/>
            <a:r>
              <a:rPr lang="de-DE" dirty="0"/>
              <a:t>Ausgabe im gängigen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lvl="2"/>
            <a:r>
              <a:rPr lang="de-DE" dirty="0"/>
              <a:t>eindeutige, komplexe Definition der einzelnen Straßen</a:t>
            </a:r>
          </a:p>
          <a:p>
            <a:pPr lvl="2"/>
            <a:r>
              <a:rPr lang="de-DE" dirty="0"/>
              <a:t>in Praxis nur umsetzbar mit Generatoren</a:t>
            </a:r>
          </a:p>
          <a:p>
            <a:pPr lvl="2"/>
            <a:r>
              <a:rPr lang="de-DE" dirty="0"/>
              <a:t>vorhandene graphische Generatoren (komplex und aufwendig)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Ziel: Generator mit eigenem Eingabeformat</a:t>
            </a:r>
          </a:p>
          <a:p>
            <a:pPr lvl="2"/>
            <a:r>
              <a:rPr lang="de-DE" dirty="0"/>
              <a:t>benutzerfreundlich</a:t>
            </a:r>
          </a:p>
          <a:p>
            <a:pPr lvl="2"/>
            <a:r>
              <a:rPr lang="de-DE" dirty="0"/>
              <a:t>basierend auf logischer Beschreibung</a:t>
            </a:r>
          </a:p>
          <a:p>
            <a:pPr lvl="2"/>
            <a:r>
              <a:rPr lang="de-DE" dirty="0"/>
              <a:t>Annahmen und Standardwerte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1990657"/>
            <a:ext cx="3458144" cy="234223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3288456" y="2780928"/>
            <a:ext cx="1079072" cy="38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2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27089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704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des Generators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Logische Beschreibung</a:t>
            </a:r>
          </a:p>
          <a:p>
            <a:pPr lvl="1"/>
            <a:r>
              <a:rPr lang="de-DE" dirty="0"/>
              <a:t>Parameter liegen in definiertem Wertebereich</a:t>
            </a:r>
          </a:p>
          <a:p>
            <a:pPr lvl="1"/>
            <a:endParaRPr lang="de-DE" dirty="0"/>
          </a:p>
          <a:p>
            <a:r>
              <a:rPr lang="de-DE" dirty="0"/>
              <a:t>Standard Annahmen für Kreuzungen</a:t>
            </a:r>
          </a:p>
          <a:p>
            <a:pPr lvl="1"/>
            <a:r>
              <a:rPr lang="de-DE" dirty="0"/>
              <a:t>Kreuzungsmittelpunkt liegt in Ursprung</a:t>
            </a:r>
          </a:p>
          <a:p>
            <a:pPr lvl="1"/>
            <a:r>
              <a:rPr lang="de-DE" dirty="0"/>
              <a:t>Standard Kreuzungsbereichsgröße</a:t>
            </a:r>
          </a:p>
          <a:p>
            <a:pPr lvl="1"/>
            <a:r>
              <a:rPr lang="de-DE" dirty="0"/>
              <a:t>Standard Fahrbahnbreite</a:t>
            </a:r>
          </a:p>
          <a:p>
            <a:pPr lvl="1"/>
            <a:r>
              <a:rPr lang="de-DE" dirty="0"/>
              <a:t>Verbindung aller Fahrbahnen</a:t>
            </a:r>
          </a:p>
          <a:p>
            <a:pPr lvl="1"/>
            <a:r>
              <a:rPr lang="de-DE" dirty="0"/>
              <a:t>Hauptstraßen haben Linksabbiegerspuren</a:t>
            </a:r>
          </a:p>
          <a:p>
            <a:pPr lvl="1"/>
            <a:r>
              <a:rPr lang="de-DE" dirty="0"/>
              <a:t>…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Vorgeschriebene Nutzereingaben</a:t>
            </a:r>
          </a:p>
          <a:p>
            <a:pPr lvl="1"/>
            <a:r>
              <a:rPr lang="de-DE" dirty="0"/>
              <a:t>Kreuzungstyp</a:t>
            </a:r>
          </a:p>
          <a:p>
            <a:pPr lvl="1"/>
            <a:r>
              <a:rPr lang="de-DE" dirty="0"/>
              <a:t>Geometrien der Straßen</a:t>
            </a:r>
          </a:p>
          <a:p>
            <a:pPr lvl="1"/>
            <a:r>
              <a:rPr lang="de-DE" dirty="0"/>
              <a:t>Schnittwinkel der Straßen</a:t>
            </a:r>
          </a:p>
          <a:p>
            <a:pPr lvl="1"/>
            <a:endParaRPr lang="de-DE" dirty="0"/>
          </a:p>
          <a:p>
            <a:r>
              <a:rPr lang="de-DE" dirty="0"/>
              <a:t>Optionale Nutzereingaben</a:t>
            </a:r>
          </a:p>
          <a:p>
            <a:pPr lvl="1"/>
            <a:r>
              <a:rPr lang="de-DE" dirty="0"/>
              <a:t>Fahrbahnanzahl</a:t>
            </a:r>
          </a:p>
          <a:p>
            <a:pPr lvl="1"/>
            <a:r>
              <a:rPr lang="de-DE" dirty="0"/>
              <a:t>Fahrbahnbreite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 err="1"/>
              <a:t>Spuraufweitung</a:t>
            </a:r>
            <a:endParaRPr lang="de-DE" dirty="0"/>
          </a:p>
          <a:p>
            <a:pPr lvl="1"/>
            <a:r>
              <a:rPr lang="de-DE" dirty="0"/>
              <a:t>Spurverengung</a:t>
            </a:r>
          </a:p>
          <a:p>
            <a:pPr lvl="1"/>
            <a:r>
              <a:rPr lang="de-DE" dirty="0"/>
              <a:t>Verkehrsschilder</a:t>
            </a:r>
          </a:p>
          <a:p>
            <a:pPr lvl="1"/>
            <a:r>
              <a:rPr lang="de-DE" dirty="0"/>
              <a:t>Kreuzungsbereichsgröße</a:t>
            </a:r>
          </a:p>
          <a:p>
            <a:pPr lvl="1"/>
            <a:r>
              <a:rPr lang="de-DE" dirty="0"/>
              <a:t>Kreuzungsverbindungen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389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des Generators: Beispiel X-Kreuzung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Straßen mit entsprechendem Schnittwinkel</a:t>
            </a:r>
          </a:p>
          <a:p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Extraktion der Daten aus dem XML-Input File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des Kreuzungsbereiches ausgehend vom Kreuzungsmittelpunkt/</a:t>
            </a:r>
            <a:r>
              <a:rPr lang="de-DE" dirty="0" err="1"/>
              <a:t>Kreuzungschnittpunkt</a:t>
            </a: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 err="1"/>
              <a:t>Ouput</a:t>
            </a:r>
            <a:r>
              <a:rPr lang="de-DE" dirty="0"/>
              <a:t>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980728"/>
            <a:ext cx="400504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4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F-Praesentation_Standard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5635BB10-CB1C-46F3-8B10-E9056336CB85}"/>
    </a:ext>
  </a:extLst>
</a:theme>
</file>

<file path=ppt/theme/theme2.xml><?xml version="1.0" encoding="utf-8"?>
<a:theme xmlns:a="http://schemas.openxmlformats.org/drawingml/2006/main" name="ika_Englisch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92738A45-4C3A-448E-B9F2-5207C5142988}"/>
    </a:ext>
  </a:extLst>
</a:theme>
</file>

<file path=ppt/theme/theme3.xml><?xml version="1.0" encoding="utf-8"?>
<a:theme xmlns:a="http://schemas.openxmlformats.org/drawingml/2006/main" name="fka_Deut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EE11F701-5365-408A-B95C-169C795B2198}"/>
    </a:ext>
  </a:extLst>
</a:theme>
</file>

<file path=ppt/theme/theme4.xml><?xml version="1.0" encoding="utf-8"?>
<a:theme xmlns:a="http://schemas.openxmlformats.org/drawingml/2006/main" name="fka_Engli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13561F6A-C3D4-49F6-B73D-D830C456E04A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IF-Praesentation_Standard</Template>
  <TotalTime>0</TotalTime>
  <Words>476</Words>
  <Application>Microsoft Macintosh PowerPoint</Application>
  <PresentationFormat>Breitbild</PresentationFormat>
  <Paragraphs>201</Paragraphs>
  <Slides>18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Wingdings</vt:lpstr>
      <vt:lpstr>IF-Praesentation_Standard</vt:lpstr>
      <vt:lpstr>ika_Englisch</vt:lpstr>
      <vt:lpstr>fka_Deutsch</vt:lpstr>
      <vt:lpstr>fka_Englisch</vt:lpstr>
      <vt:lpstr>think-cell Folie</vt:lpstr>
      <vt:lpstr>CES Seminararbeit </vt:lpstr>
      <vt:lpstr>Agenda</vt:lpstr>
      <vt:lpstr>Motivation</vt:lpstr>
      <vt:lpstr>Motivation: Allgemeine Streckenbeschreibung</vt:lpstr>
      <vt:lpstr>Motivation: Abstraktionslevel</vt:lpstr>
      <vt:lpstr>Motivation: Ziel der Arbeit</vt:lpstr>
      <vt:lpstr>Agenda</vt:lpstr>
      <vt:lpstr>Entwicklung des Generators</vt:lpstr>
      <vt:lpstr>Entwicklung des Generators: Beispiel X-Kreuzung</vt:lpstr>
      <vt:lpstr>Agenda</vt:lpstr>
      <vt:lpstr>Beispiel: X-Kreuzung</vt:lpstr>
      <vt:lpstr>Beispiel: T-Kreuzung</vt:lpstr>
      <vt:lpstr>Beispiel: X-Kreuzung mit optionalen Nutzereingaben</vt:lpstr>
      <vt:lpstr>Beispiel: T-Kreuzung mit optionalen Nutzereingaben</vt:lpstr>
      <vt:lpstr>Beispiel: komplexes Straßennetzwerk</vt:lpstr>
      <vt:lpstr>Agenda</vt:lpstr>
      <vt:lpstr>Zusammenfassung und Ausblick</vt:lpstr>
      <vt:lpstr>PowerPoint-Präsentation</vt:lpstr>
    </vt:vector>
  </TitlesOfParts>
  <Company>ika RWTH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 Seminararbeit</dc:title>
  <dc:creator>Christian Geller</dc:creator>
  <cp:lastModifiedBy>Christian Geller</cp:lastModifiedBy>
  <cp:revision>27</cp:revision>
  <dcterms:created xsi:type="dcterms:W3CDTF">2019-10-09T05:33:45Z</dcterms:created>
  <dcterms:modified xsi:type="dcterms:W3CDTF">2019-10-09T13:10:54Z</dcterms:modified>
</cp:coreProperties>
</file>